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6"/>
  </p:notesMasterIdLst>
  <p:handoutMasterIdLst>
    <p:handoutMasterId r:id="rId7"/>
  </p:handoutMasterIdLst>
  <p:sldIdLst>
    <p:sldId id="258" r:id="rId2"/>
    <p:sldId id="259" r:id="rId3"/>
    <p:sldId id="260" r:id="rId4"/>
    <p:sldId id="261" r:id="rId5"/>
  </p:sldIdLst>
  <p:sldSz cx="7772400" cy="10058400"/>
  <p:notesSz cx="6858000" cy="9144000"/>
  <p:defaultTextStyle>
    <a:defPPr marR="0" lvl="0" algn="l" rtl="0">
      <a:lnSpc>
        <a:spcPct val="100000"/>
      </a:lnSpc>
      <a:spcBef>
        <a:spcPts val="0"/>
      </a:spcBef>
      <a:spcAft>
        <a:spcPts val="0"/>
      </a:spcAft>
      <a:defRPr lang="en-gb"/>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319F5935-710F-8528-4C66-BCF45D965386}" name="Weiya Zhang (staff)" initials="WZ" userId="S::weiya.zhang@nottingham.ac.uk::52976161-ddba-4221-9355-b3f98926ed94"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0A8"/>
    <a:srgbClr val="11BDA5"/>
    <a:srgbClr val="66CCFF"/>
    <a:srgbClr val="CC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955" autoAdjust="0"/>
    <p:restoredTop sz="95794"/>
  </p:normalViewPr>
  <p:slideViewPr>
    <p:cSldViewPr snapToGrid="0">
      <p:cViewPr varScale="1">
        <p:scale>
          <a:sx n="45" d="100"/>
          <a:sy n="45" d="100"/>
        </p:scale>
        <p:origin x="2160" y="72"/>
      </p:cViewPr>
      <p:guideLst/>
    </p:cSldViewPr>
  </p:slideViewPr>
  <p:notesTextViewPr>
    <p:cViewPr>
      <p:scale>
        <a:sx n="1" d="1"/>
        <a:sy n="1" d="1"/>
      </p:scale>
      <p:origin x="0" y="0"/>
    </p:cViewPr>
  </p:notesTextViewPr>
  <p:notesViewPr>
    <p:cSldViewPr snapToGrid="0">
      <p:cViewPr varScale="1">
        <p:scale>
          <a:sx n="88" d="100"/>
          <a:sy n="88" d="100"/>
        </p:scale>
        <p:origin x="3786" y="1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12" Type="http://schemas.microsoft.com/office/2018/10/relationships/authors" Targe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en-GB"/>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pPr rtl="0"/>
            <a:fld id="{619B9B62-2A57-479C-840C-89E0E5E7F5AB}" type="datetime1">
              <a:rPr lang="en-GB" smtClean="0"/>
              <a:t>14/11/2024</a:t>
            </a:fld>
            <a:endParaRPr lang="en-GB" dirty="0"/>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en-GB"/>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F7B041CA-59AF-4A75-9DDF-D84E9D45D3A9}" type="slidenum">
              <a:rPr lang="en-GB" smtClean="0"/>
              <a:t>‹#›</a:t>
            </a:fld>
            <a:endParaRPr lang="en-GB"/>
          </a:p>
        </p:txBody>
      </p:sp>
    </p:spTree>
    <p:extLst>
      <p:ext uri="{BB962C8B-B14F-4D97-AF65-F5344CB8AC3E}">
        <p14:creationId xmlns:p14="http://schemas.microsoft.com/office/powerpoint/2010/main" val="288846131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2104480" y="685800"/>
            <a:ext cx="26496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Shape 4"/>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rtlCol="0" anchor="t" anchorCtr="0"/>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pPr rtl="0"/>
            <a:endParaRPr lang="en-GB" noProof="0"/>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Shape 14"/>
          <p:cNvSpPr txBox="1">
            <a:spLocks noGrp="1"/>
          </p:cNvSpPr>
          <p:nvPr>
            <p:ph type="title"/>
          </p:nvPr>
        </p:nvSpPr>
        <p:spPr>
          <a:xfrm>
            <a:off x="264945" y="4206107"/>
            <a:ext cx="7242600" cy="1646100"/>
          </a:xfrm>
          <a:prstGeom prst="rect">
            <a:avLst/>
          </a:prstGeom>
        </p:spPr>
        <p:txBody>
          <a:bodyPr spcFirstLastPara="1" wrap="square" lIns="91425" tIns="91425" rIns="91425" bIns="91425" rtlCol="0" anchor="ctr" anchorCtr="0"/>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pPr rtl="0"/>
            <a:r>
              <a:rPr lang="en-US" noProof="0"/>
              <a:t>Click to edit Master title style</a:t>
            </a:r>
            <a:endParaRPr lang="en-GB" noProof="0"/>
          </a:p>
        </p:txBody>
      </p:sp>
      <p:sp>
        <p:nvSpPr>
          <p:cNvPr id="15" name="Shape 15"/>
          <p:cNvSpPr txBox="1">
            <a:spLocks noGrp="1"/>
          </p:cNvSpPr>
          <p:nvPr>
            <p:ph type="sldNum" idx="12"/>
          </p:nvPr>
        </p:nvSpPr>
        <p:spPr>
          <a:xfrm>
            <a:off x="7201589" y="9119180"/>
            <a:ext cx="466500" cy="769800"/>
          </a:xfrm>
          <a:prstGeom prst="rect">
            <a:avLst/>
          </a:prstGeom>
        </p:spPr>
        <p:txBody>
          <a:bodyPr spcFirstLastPara="1" wrap="square" lIns="91425" tIns="91425" rIns="91425" bIns="91425" rtlCol="0"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rtl="0">
              <a:spcBef>
                <a:spcPts val="0"/>
              </a:spcBef>
              <a:spcAft>
                <a:spcPts val="0"/>
              </a:spcAft>
              <a:buNone/>
            </a:pPr>
            <a:fld id="{00000000-1234-1234-1234-123412341234}" type="slidenum">
              <a:rPr lang="en-GB" noProof="0" smtClean="0"/>
              <a:t>‹#›</a:t>
            </a:fld>
            <a:endParaRPr lang="en-GB" noProof="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Shape 21"/>
          <p:cNvSpPr txBox="1">
            <a:spLocks noGrp="1"/>
          </p:cNvSpPr>
          <p:nvPr>
            <p:ph type="title"/>
          </p:nvPr>
        </p:nvSpPr>
        <p:spPr>
          <a:xfrm>
            <a:off x="264945" y="870271"/>
            <a:ext cx="7242600" cy="1119900"/>
          </a:xfrm>
          <a:prstGeom prst="rect">
            <a:avLst/>
          </a:prstGeom>
        </p:spPr>
        <p:txBody>
          <a:bodyPr spcFirstLastPara="1" wrap="square" lIns="91425" tIns="91425" rIns="91425" bIns="91425" rtlCol="0" anchor="t"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pPr rtl="0"/>
            <a:r>
              <a:rPr lang="en-US" noProof="0"/>
              <a:t>Click to edit Master title style</a:t>
            </a:r>
            <a:endParaRPr lang="en-GB" noProof="0"/>
          </a:p>
        </p:txBody>
      </p:sp>
      <p:sp>
        <p:nvSpPr>
          <p:cNvPr id="22" name="Shape 22"/>
          <p:cNvSpPr txBox="1">
            <a:spLocks noGrp="1"/>
          </p:cNvSpPr>
          <p:nvPr>
            <p:ph type="body" idx="1"/>
          </p:nvPr>
        </p:nvSpPr>
        <p:spPr>
          <a:xfrm>
            <a:off x="264945" y="2253729"/>
            <a:ext cx="3399900" cy="6681000"/>
          </a:xfrm>
          <a:prstGeom prst="rect">
            <a:avLst/>
          </a:prstGeom>
        </p:spPr>
        <p:txBody>
          <a:bodyPr spcFirstLastPara="1" wrap="square" lIns="91425" tIns="91425" rIns="91425" bIns="91425" rtlCol="0" anchor="t" anchorCtr="0"/>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pPr lvl="0" rtl="0"/>
            <a:r>
              <a:rPr lang="en-US" noProof="0"/>
              <a:t>Click to edit Master text styles</a:t>
            </a:r>
          </a:p>
        </p:txBody>
      </p:sp>
      <p:sp>
        <p:nvSpPr>
          <p:cNvPr id="23" name="Shape 23"/>
          <p:cNvSpPr txBox="1">
            <a:spLocks noGrp="1"/>
          </p:cNvSpPr>
          <p:nvPr>
            <p:ph type="body" idx="2"/>
          </p:nvPr>
        </p:nvSpPr>
        <p:spPr>
          <a:xfrm>
            <a:off x="4107540" y="2253729"/>
            <a:ext cx="3399900" cy="6681000"/>
          </a:xfrm>
          <a:prstGeom prst="rect">
            <a:avLst/>
          </a:prstGeom>
        </p:spPr>
        <p:txBody>
          <a:bodyPr spcFirstLastPara="1" wrap="square" lIns="91425" tIns="91425" rIns="91425" bIns="91425" rtlCol="0" anchor="t" anchorCtr="0"/>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pPr lvl="0" rtl="0"/>
            <a:r>
              <a:rPr lang="en-US" noProof="0"/>
              <a:t>Click to edit Master text styles</a:t>
            </a:r>
          </a:p>
        </p:txBody>
      </p:sp>
      <p:sp>
        <p:nvSpPr>
          <p:cNvPr id="24" name="Shape 24"/>
          <p:cNvSpPr txBox="1">
            <a:spLocks noGrp="1"/>
          </p:cNvSpPr>
          <p:nvPr>
            <p:ph type="sldNum" idx="12"/>
          </p:nvPr>
        </p:nvSpPr>
        <p:spPr>
          <a:xfrm>
            <a:off x="7201589" y="9119180"/>
            <a:ext cx="466500" cy="769800"/>
          </a:xfrm>
          <a:prstGeom prst="rect">
            <a:avLst/>
          </a:prstGeom>
        </p:spPr>
        <p:txBody>
          <a:bodyPr spcFirstLastPara="1" wrap="square" lIns="91425" tIns="91425" rIns="91425" bIns="91425" rtlCol="0"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rtl="0">
              <a:spcBef>
                <a:spcPts val="0"/>
              </a:spcBef>
              <a:spcAft>
                <a:spcPts val="0"/>
              </a:spcAft>
              <a:buNone/>
            </a:pPr>
            <a:fld id="{00000000-1234-1234-1234-123412341234}" type="slidenum">
              <a:rPr lang="en-GB" noProof="0" smtClean="0"/>
              <a:t>‹#›</a:t>
            </a:fld>
            <a:endParaRPr lang="en-GB" noProof="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Shape 26"/>
          <p:cNvSpPr txBox="1">
            <a:spLocks noGrp="1"/>
          </p:cNvSpPr>
          <p:nvPr>
            <p:ph type="title"/>
          </p:nvPr>
        </p:nvSpPr>
        <p:spPr>
          <a:xfrm>
            <a:off x="264945" y="870271"/>
            <a:ext cx="7242600" cy="1119900"/>
          </a:xfrm>
          <a:prstGeom prst="rect">
            <a:avLst/>
          </a:prstGeom>
        </p:spPr>
        <p:txBody>
          <a:bodyPr spcFirstLastPara="1" wrap="square" lIns="91425" tIns="91425" rIns="91425" bIns="91425" rtlCol="0" anchor="t"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pPr rtl="0"/>
            <a:r>
              <a:rPr lang="en-US" noProof="0"/>
              <a:t>Click to edit Master title style</a:t>
            </a:r>
            <a:endParaRPr lang="en-GB" noProof="0"/>
          </a:p>
        </p:txBody>
      </p:sp>
      <p:sp>
        <p:nvSpPr>
          <p:cNvPr id="27" name="Shape 27"/>
          <p:cNvSpPr txBox="1">
            <a:spLocks noGrp="1"/>
          </p:cNvSpPr>
          <p:nvPr>
            <p:ph type="sldNum" idx="12"/>
          </p:nvPr>
        </p:nvSpPr>
        <p:spPr>
          <a:xfrm>
            <a:off x="7201589" y="9119180"/>
            <a:ext cx="466500" cy="769800"/>
          </a:xfrm>
          <a:prstGeom prst="rect">
            <a:avLst/>
          </a:prstGeom>
        </p:spPr>
        <p:txBody>
          <a:bodyPr spcFirstLastPara="1" wrap="square" lIns="91425" tIns="91425" rIns="91425" bIns="91425" rtlCol="0"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rtl="0">
              <a:spcBef>
                <a:spcPts val="0"/>
              </a:spcBef>
              <a:spcAft>
                <a:spcPts val="0"/>
              </a:spcAft>
              <a:buNone/>
            </a:pPr>
            <a:fld id="{00000000-1234-1234-1234-123412341234}" type="slidenum">
              <a:rPr lang="en-GB" noProof="0" smtClean="0"/>
              <a:t>‹#›</a:t>
            </a:fld>
            <a:endParaRPr lang="en-GB" noProof="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Shape 29"/>
          <p:cNvSpPr txBox="1">
            <a:spLocks noGrp="1"/>
          </p:cNvSpPr>
          <p:nvPr>
            <p:ph type="title"/>
          </p:nvPr>
        </p:nvSpPr>
        <p:spPr>
          <a:xfrm>
            <a:off x="264945" y="1086507"/>
            <a:ext cx="2386800" cy="1477800"/>
          </a:xfrm>
          <a:prstGeom prst="rect">
            <a:avLst/>
          </a:prstGeom>
        </p:spPr>
        <p:txBody>
          <a:bodyPr spcFirstLastPara="1" wrap="square" lIns="91425" tIns="91425" rIns="91425" bIns="91425" rtlCol="0" anchor="b" anchorCtr="0"/>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pPr rtl="0"/>
            <a:r>
              <a:rPr lang="en-US" noProof="0"/>
              <a:t>Click to edit Master title style</a:t>
            </a:r>
            <a:endParaRPr lang="en-GB" noProof="0"/>
          </a:p>
        </p:txBody>
      </p:sp>
      <p:sp>
        <p:nvSpPr>
          <p:cNvPr id="30" name="Shape 30"/>
          <p:cNvSpPr txBox="1">
            <a:spLocks noGrp="1"/>
          </p:cNvSpPr>
          <p:nvPr>
            <p:ph type="body" idx="1"/>
          </p:nvPr>
        </p:nvSpPr>
        <p:spPr>
          <a:xfrm>
            <a:off x="264945" y="2717440"/>
            <a:ext cx="2386800" cy="6217500"/>
          </a:xfrm>
          <a:prstGeom prst="rect">
            <a:avLst/>
          </a:prstGeom>
        </p:spPr>
        <p:txBody>
          <a:bodyPr spcFirstLastPara="1" wrap="square" lIns="91425" tIns="91425" rIns="91425" bIns="91425" rtlCol="0" anchor="t" anchorCtr="0"/>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pPr lvl="0" rtl="0"/>
            <a:r>
              <a:rPr lang="en-US" noProof="0"/>
              <a:t>Click to edit Master text styles</a:t>
            </a:r>
          </a:p>
        </p:txBody>
      </p:sp>
      <p:sp>
        <p:nvSpPr>
          <p:cNvPr id="31" name="Shape 31"/>
          <p:cNvSpPr txBox="1">
            <a:spLocks noGrp="1"/>
          </p:cNvSpPr>
          <p:nvPr>
            <p:ph type="sldNum" idx="12"/>
          </p:nvPr>
        </p:nvSpPr>
        <p:spPr>
          <a:xfrm>
            <a:off x="7201589" y="9119180"/>
            <a:ext cx="466500" cy="769800"/>
          </a:xfrm>
          <a:prstGeom prst="rect">
            <a:avLst/>
          </a:prstGeom>
        </p:spPr>
        <p:txBody>
          <a:bodyPr spcFirstLastPara="1" wrap="square" lIns="91425" tIns="91425" rIns="91425" bIns="91425" rtlCol="0"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rtl="0">
              <a:spcBef>
                <a:spcPts val="0"/>
              </a:spcBef>
              <a:spcAft>
                <a:spcPts val="0"/>
              </a:spcAft>
              <a:buNone/>
            </a:pPr>
            <a:fld id="{00000000-1234-1234-1234-123412341234}" type="slidenum">
              <a:rPr lang="en-GB" noProof="0" smtClean="0"/>
              <a:t>‹#›</a:t>
            </a:fld>
            <a:endParaRPr lang="en-GB" noProof="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Shape 33"/>
          <p:cNvSpPr txBox="1">
            <a:spLocks noGrp="1"/>
          </p:cNvSpPr>
          <p:nvPr>
            <p:ph type="title"/>
          </p:nvPr>
        </p:nvSpPr>
        <p:spPr>
          <a:xfrm>
            <a:off x="416713" y="880293"/>
            <a:ext cx="5412600" cy="7999800"/>
          </a:xfrm>
          <a:prstGeom prst="rect">
            <a:avLst/>
          </a:prstGeom>
        </p:spPr>
        <p:txBody>
          <a:bodyPr spcFirstLastPara="1" wrap="square" lIns="91425" tIns="91425" rIns="91425" bIns="91425" rtlCol="0" anchor="ctr" anchorCtr="0"/>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pPr rtl="0"/>
            <a:r>
              <a:rPr lang="en-US" noProof="0"/>
              <a:t>Click to edit Master title style</a:t>
            </a:r>
            <a:endParaRPr lang="en-GB" noProof="0"/>
          </a:p>
        </p:txBody>
      </p:sp>
      <p:sp>
        <p:nvSpPr>
          <p:cNvPr id="34" name="Shape 34"/>
          <p:cNvSpPr txBox="1">
            <a:spLocks noGrp="1"/>
          </p:cNvSpPr>
          <p:nvPr>
            <p:ph type="sldNum" idx="12"/>
          </p:nvPr>
        </p:nvSpPr>
        <p:spPr>
          <a:xfrm>
            <a:off x="7201589" y="9119180"/>
            <a:ext cx="466500" cy="769800"/>
          </a:xfrm>
          <a:prstGeom prst="rect">
            <a:avLst/>
          </a:prstGeom>
        </p:spPr>
        <p:txBody>
          <a:bodyPr spcFirstLastPara="1" wrap="square" lIns="91425" tIns="91425" rIns="91425" bIns="91425" rtlCol="0"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rtl="0">
              <a:spcBef>
                <a:spcPts val="0"/>
              </a:spcBef>
              <a:spcAft>
                <a:spcPts val="0"/>
              </a:spcAft>
              <a:buNone/>
            </a:pPr>
            <a:fld id="{00000000-1234-1234-1234-123412341234}" type="slidenum">
              <a:rPr lang="en-GB" noProof="0" smtClean="0"/>
              <a:t>‹#›</a:t>
            </a:fld>
            <a:endParaRPr lang="en-GB" noProof="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Shape 36"/>
          <p:cNvSpPr/>
          <p:nvPr/>
        </p:nvSpPr>
        <p:spPr>
          <a:xfrm>
            <a:off x="3886200" y="-244"/>
            <a:ext cx="3886200" cy="10058400"/>
          </a:xfrm>
          <a:prstGeom prst="rect">
            <a:avLst/>
          </a:prstGeom>
          <a:solidFill>
            <a:schemeClr val="lt2"/>
          </a:solidFill>
          <a:ln>
            <a:noFill/>
          </a:ln>
        </p:spPr>
        <p:txBody>
          <a:bodyPr spcFirstLastPara="1" wrap="square" lIns="91425" tIns="91425" rIns="91425" bIns="91425" rtlCol="0" anchor="ctr" anchorCtr="0">
            <a:noAutofit/>
          </a:bodyPr>
          <a:lstStyle/>
          <a:p>
            <a:pPr marL="0" lvl="0" indent="0" rtl="0">
              <a:spcBef>
                <a:spcPts val="0"/>
              </a:spcBef>
              <a:spcAft>
                <a:spcPts val="0"/>
              </a:spcAft>
              <a:buNone/>
            </a:pPr>
            <a:endParaRPr lang="en-GB" noProof="0"/>
          </a:p>
        </p:txBody>
      </p:sp>
      <p:sp>
        <p:nvSpPr>
          <p:cNvPr id="37" name="Shape 37"/>
          <p:cNvSpPr txBox="1">
            <a:spLocks noGrp="1"/>
          </p:cNvSpPr>
          <p:nvPr>
            <p:ph type="title"/>
          </p:nvPr>
        </p:nvSpPr>
        <p:spPr>
          <a:xfrm>
            <a:off x="225675" y="2411542"/>
            <a:ext cx="3438300" cy="2898600"/>
          </a:xfrm>
          <a:prstGeom prst="rect">
            <a:avLst/>
          </a:prstGeom>
        </p:spPr>
        <p:txBody>
          <a:bodyPr spcFirstLastPara="1" wrap="square" lIns="91425" tIns="91425" rIns="91425" bIns="91425" rtlCol="0" anchor="b" anchorCtr="0"/>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pPr rtl="0"/>
            <a:r>
              <a:rPr lang="en-US" noProof="0"/>
              <a:t>Click to edit Master title style</a:t>
            </a:r>
            <a:endParaRPr lang="en-GB" noProof="0"/>
          </a:p>
        </p:txBody>
      </p:sp>
      <p:sp>
        <p:nvSpPr>
          <p:cNvPr id="38" name="Shape 38"/>
          <p:cNvSpPr txBox="1">
            <a:spLocks noGrp="1"/>
          </p:cNvSpPr>
          <p:nvPr>
            <p:ph type="subTitle" idx="1"/>
          </p:nvPr>
        </p:nvSpPr>
        <p:spPr>
          <a:xfrm>
            <a:off x="225675" y="5481569"/>
            <a:ext cx="3438300" cy="2415300"/>
          </a:xfrm>
          <a:prstGeom prst="rect">
            <a:avLst/>
          </a:prstGeom>
        </p:spPr>
        <p:txBody>
          <a:bodyPr spcFirstLastPara="1" wrap="square" lIns="91425" tIns="91425" rIns="91425" bIns="91425" rtlCol="0" anchor="t" anchorCtr="0"/>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pPr rtl="0"/>
            <a:r>
              <a:rPr lang="en-US" noProof="0"/>
              <a:t>Click to edit Master subtitle style</a:t>
            </a:r>
            <a:endParaRPr lang="en-GB" noProof="0"/>
          </a:p>
        </p:txBody>
      </p:sp>
      <p:sp>
        <p:nvSpPr>
          <p:cNvPr id="39" name="Shape 39"/>
          <p:cNvSpPr txBox="1">
            <a:spLocks noGrp="1"/>
          </p:cNvSpPr>
          <p:nvPr>
            <p:ph type="body" idx="2"/>
          </p:nvPr>
        </p:nvSpPr>
        <p:spPr>
          <a:xfrm>
            <a:off x="4198575" y="1415969"/>
            <a:ext cx="3261300" cy="7226100"/>
          </a:xfrm>
          <a:prstGeom prst="rect">
            <a:avLst/>
          </a:prstGeom>
        </p:spPr>
        <p:txBody>
          <a:bodyPr spcFirstLastPara="1" wrap="square" lIns="91425" tIns="91425" rIns="91425" bIns="91425" rtlCol="0" anchor="ctr" anchorCtr="0"/>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pPr lvl="0" rtl="0"/>
            <a:r>
              <a:rPr lang="en-US" noProof="0"/>
              <a:t>Click to edit Master text styles</a:t>
            </a:r>
          </a:p>
        </p:txBody>
      </p:sp>
      <p:sp>
        <p:nvSpPr>
          <p:cNvPr id="40" name="Shape 40"/>
          <p:cNvSpPr txBox="1">
            <a:spLocks noGrp="1"/>
          </p:cNvSpPr>
          <p:nvPr>
            <p:ph type="sldNum" idx="12"/>
          </p:nvPr>
        </p:nvSpPr>
        <p:spPr>
          <a:xfrm>
            <a:off x="7201589" y="9119180"/>
            <a:ext cx="466500" cy="769800"/>
          </a:xfrm>
          <a:prstGeom prst="rect">
            <a:avLst/>
          </a:prstGeom>
        </p:spPr>
        <p:txBody>
          <a:bodyPr spcFirstLastPara="1" wrap="square" lIns="91425" tIns="91425" rIns="91425" bIns="91425" rtlCol="0"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rtl="0">
              <a:spcBef>
                <a:spcPts val="0"/>
              </a:spcBef>
              <a:spcAft>
                <a:spcPts val="0"/>
              </a:spcAft>
              <a:buNone/>
            </a:pPr>
            <a:fld id="{00000000-1234-1234-1234-123412341234}" type="slidenum">
              <a:rPr lang="en-GB" noProof="0" smtClean="0"/>
              <a:t>‹#›</a:t>
            </a:fld>
            <a:endParaRPr lang="en-GB" noProof="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Shape 42"/>
          <p:cNvSpPr txBox="1">
            <a:spLocks noGrp="1"/>
          </p:cNvSpPr>
          <p:nvPr>
            <p:ph type="body" idx="1"/>
          </p:nvPr>
        </p:nvSpPr>
        <p:spPr>
          <a:xfrm>
            <a:off x="264945" y="8273124"/>
            <a:ext cx="5099100" cy="1183200"/>
          </a:xfrm>
          <a:prstGeom prst="rect">
            <a:avLst/>
          </a:prstGeom>
        </p:spPr>
        <p:txBody>
          <a:bodyPr spcFirstLastPara="1" wrap="square" lIns="91425" tIns="91425" rIns="91425" bIns="91425" rtlCol="0" anchor="ctr" anchorCtr="0"/>
          <a:lstStyle>
            <a:lvl1pPr marL="457200" lvl="0" indent="-228600">
              <a:lnSpc>
                <a:spcPct val="100000"/>
              </a:lnSpc>
              <a:spcBef>
                <a:spcPts val="0"/>
              </a:spcBef>
              <a:spcAft>
                <a:spcPts val="0"/>
              </a:spcAft>
              <a:buSzPts val="1800"/>
              <a:buNone/>
              <a:defRPr/>
            </a:lvl1pPr>
          </a:lstStyle>
          <a:p>
            <a:pPr lvl="0" rtl="0"/>
            <a:r>
              <a:rPr lang="en-US" noProof="0"/>
              <a:t>Click to edit Master text styles</a:t>
            </a:r>
          </a:p>
        </p:txBody>
      </p:sp>
      <p:sp>
        <p:nvSpPr>
          <p:cNvPr id="43" name="Shape 43"/>
          <p:cNvSpPr txBox="1">
            <a:spLocks noGrp="1"/>
          </p:cNvSpPr>
          <p:nvPr>
            <p:ph type="sldNum" idx="12"/>
          </p:nvPr>
        </p:nvSpPr>
        <p:spPr>
          <a:xfrm>
            <a:off x="7201589" y="9119180"/>
            <a:ext cx="466500" cy="769800"/>
          </a:xfrm>
          <a:prstGeom prst="rect">
            <a:avLst/>
          </a:prstGeom>
        </p:spPr>
        <p:txBody>
          <a:bodyPr spcFirstLastPara="1" wrap="square" lIns="91425" tIns="91425" rIns="91425" bIns="91425" rtlCol="0"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rtl="0">
              <a:spcBef>
                <a:spcPts val="0"/>
              </a:spcBef>
              <a:spcAft>
                <a:spcPts val="0"/>
              </a:spcAft>
              <a:buNone/>
            </a:pPr>
            <a:fld id="{00000000-1234-1234-1234-123412341234}" type="slidenum">
              <a:rPr lang="en-GB" noProof="0" smtClean="0"/>
              <a:t>‹#›</a:t>
            </a:fld>
            <a:endParaRPr lang="en-GB" noProof="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Shape 45"/>
          <p:cNvSpPr txBox="1">
            <a:spLocks noGrp="1"/>
          </p:cNvSpPr>
          <p:nvPr>
            <p:ph type="title"/>
          </p:nvPr>
        </p:nvSpPr>
        <p:spPr>
          <a:xfrm>
            <a:off x="264945" y="2163089"/>
            <a:ext cx="7242600" cy="3839700"/>
          </a:xfrm>
          <a:prstGeom prst="rect">
            <a:avLst/>
          </a:prstGeom>
        </p:spPr>
        <p:txBody>
          <a:bodyPr spcFirstLastPara="1" wrap="square" lIns="91425" tIns="91425" rIns="91425" bIns="91425" rtlCol="0" anchor="b" anchorCtr="0"/>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pPr rtl="0"/>
            <a:r>
              <a:rPr lang="en-US" noProof="0"/>
              <a:t>Click to edit Master title style</a:t>
            </a:r>
            <a:endParaRPr lang="en-GB" noProof="0"/>
          </a:p>
        </p:txBody>
      </p:sp>
      <p:sp>
        <p:nvSpPr>
          <p:cNvPr id="46" name="Shape 46"/>
          <p:cNvSpPr txBox="1">
            <a:spLocks noGrp="1"/>
          </p:cNvSpPr>
          <p:nvPr>
            <p:ph type="body" idx="1"/>
          </p:nvPr>
        </p:nvSpPr>
        <p:spPr>
          <a:xfrm>
            <a:off x="264945" y="6164351"/>
            <a:ext cx="7242600" cy="2543700"/>
          </a:xfrm>
          <a:prstGeom prst="rect">
            <a:avLst/>
          </a:prstGeom>
        </p:spPr>
        <p:txBody>
          <a:bodyPr spcFirstLastPara="1" wrap="square" lIns="91425" tIns="91425" rIns="91425" bIns="91425" rtlCol="0" anchor="t" anchorCtr="0"/>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pPr lvl="0" rtl="0"/>
            <a:r>
              <a:rPr lang="en-US" noProof="0"/>
              <a:t>Click to edit Master text styles</a:t>
            </a:r>
          </a:p>
        </p:txBody>
      </p:sp>
      <p:sp>
        <p:nvSpPr>
          <p:cNvPr id="47" name="Shape 47"/>
          <p:cNvSpPr txBox="1">
            <a:spLocks noGrp="1"/>
          </p:cNvSpPr>
          <p:nvPr>
            <p:ph type="sldNum" idx="12"/>
          </p:nvPr>
        </p:nvSpPr>
        <p:spPr>
          <a:xfrm>
            <a:off x="7201589" y="9119180"/>
            <a:ext cx="466500" cy="769800"/>
          </a:xfrm>
          <a:prstGeom prst="rect">
            <a:avLst/>
          </a:prstGeom>
        </p:spPr>
        <p:txBody>
          <a:bodyPr spcFirstLastPara="1" wrap="square" lIns="91425" tIns="91425" rIns="91425" bIns="91425" rtlCol="0"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rtl="0">
              <a:spcBef>
                <a:spcPts val="0"/>
              </a:spcBef>
              <a:spcAft>
                <a:spcPts val="0"/>
              </a:spcAft>
              <a:buNone/>
            </a:pPr>
            <a:fld id="{00000000-1234-1234-1234-123412341234}" type="slidenum">
              <a:rPr lang="en-GB" noProof="0" smtClean="0"/>
              <a:t>‹#›</a:t>
            </a:fld>
            <a:endParaRPr lang="en-GB" noProof="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Shape 49"/>
          <p:cNvSpPr txBox="1">
            <a:spLocks noGrp="1"/>
          </p:cNvSpPr>
          <p:nvPr>
            <p:ph type="sldNum" idx="12"/>
          </p:nvPr>
        </p:nvSpPr>
        <p:spPr>
          <a:xfrm>
            <a:off x="7201589" y="9119180"/>
            <a:ext cx="466500" cy="769800"/>
          </a:xfrm>
          <a:prstGeom prst="rect">
            <a:avLst/>
          </a:prstGeom>
        </p:spPr>
        <p:txBody>
          <a:bodyPr spcFirstLastPara="1" wrap="square" lIns="91425" tIns="91425" rIns="91425" bIns="91425" rtlCol="0"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rtl="0">
              <a:spcBef>
                <a:spcPts val="0"/>
              </a:spcBef>
              <a:spcAft>
                <a:spcPts val="0"/>
              </a:spcAft>
              <a:buNone/>
            </a:pPr>
            <a:fld id="{00000000-1234-1234-1234-123412341234}" type="slidenum">
              <a:rPr lang="en-GB" noProof="0" smtClean="0"/>
              <a:t>‹#›</a:t>
            </a:fld>
            <a:endParaRPr lang="en-GB" noProof="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264945" y="870271"/>
            <a:ext cx="7242600" cy="1119900"/>
          </a:xfrm>
          <a:prstGeom prst="rect">
            <a:avLst/>
          </a:prstGeom>
          <a:noFill/>
          <a:ln>
            <a:noFill/>
          </a:ln>
        </p:spPr>
        <p:txBody>
          <a:bodyPr spcFirstLastPara="1" wrap="square" lIns="91425" tIns="91425" rIns="91425" bIns="91425" rtlCol="0" anchor="t" anchorCtr="0"/>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pPr rtl="0"/>
            <a:endParaRPr lang="en-GB" noProof="0"/>
          </a:p>
        </p:txBody>
      </p:sp>
      <p:sp>
        <p:nvSpPr>
          <p:cNvPr id="7" name="Shape 7"/>
          <p:cNvSpPr txBox="1">
            <a:spLocks noGrp="1"/>
          </p:cNvSpPr>
          <p:nvPr>
            <p:ph type="body" idx="1"/>
          </p:nvPr>
        </p:nvSpPr>
        <p:spPr>
          <a:xfrm>
            <a:off x="264945" y="2253729"/>
            <a:ext cx="7242600" cy="6681000"/>
          </a:xfrm>
          <a:prstGeom prst="rect">
            <a:avLst/>
          </a:prstGeom>
          <a:noFill/>
          <a:ln>
            <a:noFill/>
          </a:ln>
        </p:spPr>
        <p:txBody>
          <a:bodyPr spcFirstLastPara="1" wrap="square" lIns="91425" tIns="91425" rIns="91425" bIns="91425" rtlCol="0" anchor="t" anchorCtr="0"/>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1600"/>
              </a:spcBef>
              <a:spcAft>
                <a:spcPts val="0"/>
              </a:spcAft>
              <a:buClr>
                <a:schemeClr val="dk2"/>
              </a:buClr>
              <a:buSzPts val="1400"/>
              <a:buChar char="○"/>
              <a:defRPr>
                <a:solidFill>
                  <a:schemeClr val="dk2"/>
                </a:solidFill>
              </a:defRPr>
            </a:lvl2pPr>
            <a:lvl3pPr marL="1371600" lvl="2" indent="-317500">
              <a:lnSpc>
                <a:spcPct val="115000"/>
              </a:lnSpc>
              <a:spcBef>
                <a:spcPts val="1600"/>
              </a:spcBef>
              <a:spcAft>
                <a:spcPts val="0"/>
              </a:spcAft>
              <a:buClr>
                <a:schemeClr val="dk2"/>
              </a:buClr>
              <a:buSzPts val="1400"/>
              <a:buChar char="■"/>
              <a:defRPr>
                <a:solidFill>
                  <a:schemeClr val="dk2"/>
                </a:solidFill>
              </a:defRPr>
            </a:lvl3pPr>
            <a:lvl4pPr marL="1828800" lvl="3" indent="-317500">
              <a:lnSpc>
                <a:spcPct val="115000"/>
              </a:lnSpc>
              <a:spcBef>
                <a:spcPts val="1600"/>
              </a:spcBef>
              <a:spcAft>
                <a:spcPts val="0"/>
              </a:spcAft>
              <a:buClr>
                <a:schemeClr val="dk2"/>
              </a:buClr>
              <a:buSzPts val="1400"/>
              <a:buChar char="●"/>
              <a:defRPr>
                <a:solidFill>
                  <a:schemeClr val="dk2"/>
                </a:solidFill>
              </a:defRPr>
            </a:lvl4pPr>
            <a:lvl5pPr marL="2286000" lvl="4" indent="-317500">
              <a:lnSpc>
                <a:spcPct val="115000"/>
              </a:lnSpc>
              <a:spcBef>
                <a:spcPts val="1600"/>
              </a:spcBef>
              <a:spcAft>
                <a:spcPts val="0"/>
              </a:spcAft>
              <a:buClr>
                <a:schemeClr val="dk2"/>
              </a:buClr>
              <a:buSzPts val="1400"/>
              <a:buChar char="○"/>
              <a:defRPr>
                <a:solidFill>
                  <a:schemeClr val="dk2"/>
                </a:solidFill>
              </a:defRPr>
            </a:lvl5pPr>
            <a:lvl6pPr marL="2743200" lvl="5" indent="-317500">
              <a:lnSpc>
                <a:spcPct val="115000"/>
              </a:lnSpc>
              <a:spcBef>
                <a:spcPts val="1600"/>
              </a:spcBef>
              <a:spcAft>
                <a:spcPts val="0"/>
              </a:spcAft>
              <a:buClr>
                <a:schemeClr val="dk2"/>
              </a:buClr>
              <a:buSzPts val="1400"/>
              <a:buChar char="■"/>
              <a:defRPr>
                <a:solidFill>
                  <a:schemeClr val="dk2"/>
                </a:solidFill>
              </a:defRPr>
            </a:lvl6pPr>
            <a:lvl7pPr marL="3200400" lvl="6" indent="-317500">
              <a:lnSpc>
                <a:spcPct val="115000"/>
              </a:lnSpc>
              <a:spcBef>
                <a:spcPts val="1600"/>
              </a:spcBef>
              <a:spcAft>
                <a:spcPts val="0"/>
              </a:spcAft>
              <a:buClr>
                <a:schemeClr val="dk2"/>
              </a:buClr>
              <a:buSzPts val="1400"/>
              <a:buChar char="●"/>
              <a:defRPr>
                <a:solidFill>
                  <a:schemeClr val="dk2"/>
                </a:solidFill>
              </a:defRPr>
            </a:lvl7pPr>
            <a:lvl8pPr marL="3657600" lvl="7" indent="-317500">
              <a:lnSpc>
                <a:spcPct val="115000"/>
              </a:lnSpc>
              <a:spcBef>
                <a:spcPts val="1600"/>
              </a:spcBef>
              <a:spcAft>
                <a:spcPts val="0"/>
              </a:spcAft>
              <a:buClr>
                <a:schemeClr val="dk2"/>
              </a:buClr>
              <a:buSzPts val="1400"/>
              <a:buChar char="○"/>
              <a:defRPr>
                <a:solidFill>
                  <a:schemeClr val="dk2"/>
                </a:solidFill>
              </a:defRPr>
            </a:lvl8pPr>
            <a:lvl9pPr marL="4114800" lvl="8" indent="-317500">
              <a:lnSpc>
                <a:spcPct val="115000"/>
              </a:lnSpc>
              <a:spcBef>
                <a:spcPts val="1600"/>
              </a:spcBef>
              <a:spcAft>
                <a:spcPts val="1600"/>
              </a:spcAft>
              <a:buClr>
                <a:schemeClr val="dk2"/>
              </a:buClr>
              <a:buSzPts val="1400"/>
              <a:buChar char="■"/>
              <a:defRPr>
                <a:solidFill>
                  <a:schemeClr val="dk2"/>
                </a:solidFill>
              </a:defRPr>
            </a:lvl9pPr>
          </a:lstStyle>
          <a:p>
            <a:pPr rtl="0"/>
            <a:endParaRPr lang="en-GB" noProof="0"/>
          </a:p>
        </p:txBody>
      </p:sp>
      <p:sp>
        <p:nvSpPr>
          <p:cNvPr id="8" name="Shape 8"/>
          <p:cNvSpPr txBox="1">
            <a:spLocks noGrp="1"/>
          </p:cNvSpPr>
          <p:nvPr>
            <p:ph type="sldNum" idx="12"/>
          </p:nvPr>
        </p:nvSpPr>
        <p:spPr>
          <a:xfrm>
            <a:off x="7201589" y="9119180"/>
            <a:ext cx="466500" cy="769800"/>
          </a:xfrm>
          <a:prstGeom prst="rect">
            <a:avLst/>
          </a:prstGeom>
          <a:noFill/>
          <a:ln>
            <a:noFill/>
          </a:ln>
        </p:spPr>
        <p:txBody>
          <a:bodyPr spcFirstLastPara="1" wrap="square" lIns="91425" tIns="91425" rIns="91425" bIns="91425" rtlCol="0" anchor="ctr" anchorCtr="0">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rtl="0">
              <a:spcBef>
                <a:spcPts val="0"/>
              </a:spcBef>
              <a:spcAft>
                <a:spcPts val="0"/>
              </a:spcAft>
              <a:buNone/>
            </a:pPr>
            <a:fld id="{00000000-1234-1234-1234-123412341234}" type="slidenum">
              <a:rPr lang="en-GB" noProof="0" smtClean="0"/>
              <a:t>‹#›</a:t>
            </a:fld>
            <a:endParaRPr lang="en-GB" noProof="0"/>
          </a:p>
        </p:txBody>
      </p:sp>
    </p:spTree>
  </p:cSld>
  <p:clrMap bg1="lt1" tx1="dk1" bg2="dk2" tx2="lt2" accent1="accent1" accent2="accent2" accent3="accent3" accent4="accent4" accent5="accent5" accent6="accent6" hlink="hlink" folHlink="folHlink"/>
  <p:sldLayoutIdLst>
    <p:sldLayoutId id="2147483649"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Lst>
  <p:hf sldNum="0" hdr="0" ftr="0" dt="0"/>
  <p:txStyles>
    <p:title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hape 58">
            <a:extLst>
              <a:ext uri="{FF2B5EF4-FFF2-40B4-BE49-F238E27FC236}">
                <a16:creationId xmlns:a16="http://schemas.microsoft.com/office/drawing/2014/main" id="{6575C216-7995-E5D9-8212-0FFE03F12F59}"/>
              </a:ext>
            </a:extLst>
          </p:cNvPr>
          <p:cNvSpPr txBox="1"/>
          <p:nvPr/>
        </p:nvSpPr>
        <p:spPr>
          <a:xfrm>
            <a:off x="104795" y="4745889"/>
            <a:ext cx="7612699" cy="3409065"/>
          </a:xfrm>
          <a:prstGeom prst="rect">
            <a:avLst/>
          </a:prstGeom>
          <a:noFill/>
          <a:ln>
            <a:noFill/>
          </a:ln>
        </p:spPr>
        <p:txBody>
          <a:bodyPr spcFirstLastPara="1" wrap="square" lIns="91425" tIns="91425" rIns="91425" bIns="91425" rtlCol="0" anchor="t" anchorCtr="0">
            <a:noAutofit/>
          </a:bodyPr>
          <a:lstStyle/>
          <a:p>
            <a:pPr>
              <a:lnSpc>
                <a:spcPct val="150000"/>
              </a:lnSpc>
              <a:buClr>
                <a:schemeClr val="dk1"/>
              </a:buClr>
              <a:buSzPts val="1100"/>
            </a:pPr>
            <a:r>
              <a:rPr lang="en-GB" sz="1600" dirty="0">
                <a:solidFill>
                  <a:schemeClr val="tx1"/>
                </a:solidFill>
              </a:rPr>
              <a:t>Chronic Shoulder pain is a common musculoskeletal complaint . </a:t>
            </a:r>
            <a:r>
              <a:rPr lang="en-GB" sz="1600" dirty="0">
                <a:solidFill>
                  <a:schemeClr val="tx1"/>
                </a:solidFill>
                <a:latin typeface="Arial" panose="020B0604020202020204" pitchFamily="34" charset="0"/>
              </a:rPr>
              <a:t>I</a:t>
            </a:r>
            <a:r>
              <a:rPr lang="en-GB" sz="1600" dirty="0">
                <a:solidFill>
                  <a:schemeClr val="tx1"/>
                </a:solidFill>
                <a:effectLst/>
                <a:latin typeface="Arial" panose="020B0604020202020204" pitchFamily="34" charset="0"/>
                <a:ea typeface="Times New Roman" panose="02020603050405020304" pitchFamily="18" charset="0"/>
              </a:rPr>
              <a:t>t is defined as pain in the shoulder lasting for more than three months. Chronic shoulder pain affects between 5 - 47% of adults worldwide. </a:t>
            </a:r>
            <a:r>
              <a:rPr lang="en-GB" sz="1600" dirty="0">
                <a:effectLst/>
                <a:latin typeface="Arial" panose="020B0604020202020204" pitchFamily="34" charset="0"/>
                <a:ea typeface="Times New Roman" panose="02020603050405020304" pitchFamily="18" charset="0"/>
              </a:rPr>
              <a:t>In the United Kingdom, </a:t>
            </a:r>
            <a:r>
              <a:rPr lang="en-US" sz="1600" dirty="0">
                <a:effectLst/>
                <a:latin typeface="Arial" panose="020B0604020202020204" pitchFamily="34" charset="0"/>
                <a:ea typeface="Times New Roman" panose="02020603050405020304" pitchFamily="18" charset="0"/>
              </a:rPr>
              <a:t>about</a:t>
            </a:r>
            <a:r>
              <a:rPr lang="en-GB" sz="1600" dirty="0">
                <a:effectLst/>
                <a:latin typeface="Arial" panose="020B0604020202020204" pitchFamily="34" charset="0"/>
                <a:ea typeface="Times New Roman" panose="02020603050405020304" pitchFamily="18" charset="0"/>
              </a:rPr>
              <a:t> 2.4% of patients aged between 18 and 60 years old </a:t>
            </a:r>
            <a:r>
              <a:rPr lang="en-US" sz="1600" dirty="0">
                <a:effectLst/>
                <a:latin typeface="Arial" panose="020B0604020202020204" pitchFamily="34" charset="0"/>
                <a:ea typeface="Times New Roman" panose="02020603050405020304" pitchFamily="18" charset="0"/>
              </a:rPr>
              <a:t>consulted their general practitioners </a:t>
            </a:r>
            <a:r>
              <a:rPr lang="en-GB" sz="1600" dirty="0">
                <a:effectLst/>
                <a:latin typeface="Arial" panose="020B0604020202020204" pitchFamily="34" charset="0"/>
                <a:ea typeface="Times New Roman" panose="02020603050405020304" pitchFamily="18" charset="0"/>
              </a:rPr>
              <a:t>for shoulder pain in 2000. </a:t>
            </a:r>
            <a:r>
              <a:rPr lang="en-GB" sz="1600" dirty="0">
                <a:solidFill>
                  <a:schemeClr val="tx1"/>
                </a:solidFill>
                <a:effectLst/>
                <a:latin typeface="Arial" panose="020B0604020202020204" pitchFamily="34" charset="0"/>
                <a:ea typeface="Times New Roman" panose="02020603050405020304" pitchFamily="18" charset="0"/>
              </a:rPr>
              <a:t> </a:t>
            </a:r>
            <a:r>
              <a:rPr lang="en-GB" sz="1600" dirty="0">
                <a:effectLst/>
                <a:latin typeface="Arial" panose="020B0604020202020204" pitchFamily="34" charset="0"/>
                <a:ea typeface="Times New Roman" panose="02020603050405020304" pitchFamily="18" charset="0"/>
              </a:rPr>
              <a:t>This research aimed to investigate the trends in prevalence and incidence of CSP </a:t>
            </a:r>
            <a:r>
              <a:rPr lang="en-GB" sz="1600" dirty="0">
                <a:latin typeface="Arial" panose="020B0604020202020204" pitchFamily="34" charset="0"/>
                <a:ea typeface="Times New Roman" panose="02020603050405020304" pitchFamily="18" charset="0"/>
              </a:rPr>
              <a:t>o</a:t>
            </a:r>
            <a:r>
              <a:rPr lang="en-GB" sz="1600" dirty="0">
                <a:effectLst/>
                <a:latin typeface="Arial" panose="020B0604020202020204" pitchFamily="34" charset="0"/>
                <a:ea typeface="Times New Roman" panose="02020603050405020304" pitchFamily="18" charset="0"/>
              </a:rPr>
              <a:t>ver the past 20 years in the UK, looking at variation between age groups, genders and geographic regions.</a:t>
            </a:r>
            <a:endParaRPr lang="en-GB" sz="1600" dirty="0">
              <a:latin typeface="Arial" panose="020B0604020202020204" pitchFamily="34" charset="0"/>
            </a:endParaRPr>
          </a:p>
          <a:p>
            <a:pPr lvl="0" rtl="0">
              <a:lnSpc>
                <a:spcPct val="200000"/>
              </a:lnSpc>
              <a:spcBef>
                <a:spcPts val="0"/>
              </a:spcBef>
              <a:spcAft>
                <a:spcPts val="0"/>
              </a:spcAft>
              <a:buClr>
                <a:schemeClr val="dk1"/>
              </a:buClr>
              <a:buSzPts val="1100"/>
            </a:pPr>
            <a:endParaRPr lang="en-GB" sz="1600" dirty="0">
              <a:solidFill>
                <a:srgbClr val="000000"/>
              </a:solidFill>
              <a:effectLst/>
              <a:latin typeface="Arial" panose="020B0604020202020204" pitchFamily="34" charset="0"/>
              <a:ea typeface="Times New Roman" panose="02020603050405020304" pitchFamily="18" charset="0"/>
            </a:endParaRPr>
          </a:p>
          <a:p>
            <a:pPr lvl="0" rtl="0">
              <a:spcBef>
                <a:spcPts val="0"/>
              </a:spcBef>
              <a:spcAft>
                <a:spcPts val="0"/>
              </a:spcAft>
              <a:buClr>
                <a:schemeClr val="dk1"/>
              </a:buClr>
              <a:buSzPts val="1100"/>
            </a:pPr>
            <a:endParaRPr lang="en-GB" sz="1600" dirty="0">
              <a:highlight>
                <a:srgbClr val="FFFFFF"/>
              </a:highlight>
              <a:latin typeface="Arial" panose="020B0604020202020204" pitchFamily="34" charset="0"/>
            </a:endParaRPr>
          </a:p>
          <a:p>
            <a:pPr marL="0" lvl="0" indent="0" rtl="0">
              <a:spcBef>
                <a:spcPts val="0"/>
              </a:spcBef>
              <a:spcAft>
                <a:spcPts val="0"/>
              </a:spcAft>
              <a:buClr>
                <a:schemeClr val="dk1"/>
              </a:buClr>
              <a:buSzPts val="1100"/>
            </a:pPr>
            <a:endParaRPr lang="en-GB" sz="1600" dirty="0"/>
          </a:p>
        </p:txBody>
      </p:sp>
      <p:sp>
        <p:nvSpPr>
          <p:cNvPr id="10" name="TextBox 9">
            <a:extLst>
              <a:ext uri="{FF2B5EF4-FFF2-40B4-BE49-F238E27FC236}">
                <a16:creationId xmlns:a16="http://schemas.microsoft.com/office/drawing/2014/main" id="{6536BC52-9BF3-D201-A6B9-3A28FD360833}"/>
              </a:ext>
            </a:extLst>
          </p:cNvPr>
          <p:cNvSpPr txBox="1"/>
          <p:nvPr/>
        </p:nvSpPr>
        <p:spPr>
          <a:xfrm>
            <a:off x="104795" y="7316933"/>
            <a:ext cx="7737232" cy="2554545"/>
          </a:xfrm>
          <a:prstGeom prst="rect">
            <a:avLst/>
          </a:prstGeom>
          <a:noFill/>
          <a:ln>
            <a:noFill/>
          </a:ln>
        </p:spPr>
        <p:txBody>
          <a:bodyPr wrap="square" rtlCol="0">
            <a:spAutoFit/>
          </a:bodyPr>
          <a:lstStyle/>
          <a:p>
            <a:pPr marL="0" lvl="0" indent="0" rtl="0">
              <a:lnSpc>
                <a:spcPct val="150000"/>
              </a:lnSpc>
              <a:spcBef>
                <a:spcPts val="0"/>
              </a:spcBef>
              <a:spcAft>
                <a:spcPts val="0"/>
              </a:spcAft>
              <a:buClr>
                <a:schemeClr val="dk1"/>
              </a:buClr>
              <a:buSzPts val="1100"/>
              <a:buFont typeface="Arial"/>
              <a:buNone/>
            </a:pPr>
            <a:endParaRPr lang="en-GB" sz="1600" dirty="0">
              <a:solidFill>
                <a:schemeClr val="tx1"/>
              </a:solidFill>
              <a:highlight>
                <a:srgbClr val="FFFFFF"/>
              </a:highlight>
              <a:latin typeface="+mn-lt"/>
            </a:endParaRPr>
          </a:p>
          <a:p>
            <a:pPr>
              <a:lnSpc>
                <a:spcPct val="150000"/>
              </a:lnSpc>
            </a:pPr>
            <a:r>
              <a:rPr lang="en-US" sz="1600" dirty="0">
                <a:solidFill>
                  <a:schemeClr val="tx1"/>
                </a:solidFill>
                <a:effectLst/>
                <a:latin typeface="+mn-lt"/>
              </a:rPr>
              <a:t>We used GP healthcare records - the UK Clinical Practice Research Datalink which include 24 million people for this study.  People aged 20 or more were included for the analysis.  We calculated annual prevalence (current cases in the total population) on 1 July of each year and annual incidence (new cases developed each year) of chronic shoulder pain in the past 20 years between 1998 and 2019.  </a:t>
            </a:r>
          </a:p>
          <a:p>
            <a:endParaRPr lang="en-KW" sz="1600" dirty="0">
              <a:latin typeface="+mn-lt"/>
            </a:endParaRPr>
          </a:p>
        </p:txBody>
      </p:sp>
      <p:pic>
        <p:nvPicPr>
          <p:cNvPr id="7" name="Picture 6" descr="A person with his hand on his shoulder&#10;&#10;Description automatically generated">
            <a:extLst>
              <a:ext uri="{FF2B5EF4-FFF2-40B4-BE49-F238E27FC236}">
                <a16:creationId xmlns:a16="http://schemas.microsoft.com/office/drawing/2014/main" id="{D2C78AD9-CFB7-4F89-BEAB-6C36935DE256}"/>
              </a:ext>
            </a:extLst>
          </p:cNvPr>
          <p:cNvPicPr>
            <a:picLocks noChangeAspect="1"/>
          </p:cNvPicPr>
          <p:nvPr/>
        </p:nvPicPr>
        <p:blipFill>
          <a:blip r:embed="rId2"/>
          <a:stretch>
            <a:fillRect/>
          </a:stretch>
        </p:blipFill>
        <p:spPr>
          <a:xfrm>
            <a:off x="0" y="-1"/>
            <a:ext cx="7772400" cy="4691921"/>
          </a:xfrm>
          <a:prstGeom prst="rect">
            <a:avLst/>
          </a:prstGeom>
        </p:spPr>
      </p:pic>
      <p:sp>
        <p:nvSpPr>
          <p:cNvPr id="11" name="Title 1">
            <a:extLst>
              <a:ext uri="{FF2B5EF4-FFF2-40B4-BE49-F238E27FC236}">
                <a16:creationId xmlns:a16="http://schemas.microsoft.com/office/drawing/2014/main" id="{BCFF5E8C-101F-4E39-BC21-EA4A13CA0E11}"/>
              </a:ext>
            </a:extLst>
          </p:cNvPr>
          <p:cNvSpPr txBox="1">
            <a:spLocks/>
          </p:cNvSpPr>
          <p:nvPr/>
        </p:nvSpPr>
        <p:spPr>
          <a:xfrm>
            <a:off x="-39781" y="134915"/>
            <a:ext cx="3657598" cy="1646100"/>
          </a:xfrm>
          <a:prstGeom prst="rect">
            <a:avLst/>
          </a:prstGeom>
          <a:noFill/>
          <a:ln>
            <a:noFill/>
          </a:ln>
        </p:spPr>
        <p:txBody>
          <a:bodyPr spcFirstLastPara="1" wrap="square" lIns="91425" tIns="91425" rIns="91425" bIns="91425" rtlCol="0" anchor="ctr" anchorCtr="0"/>
          <a:lstStyle>
            <a:defPPr marR="0" lvl="0" algn="l" rtl="0">
              <a:lnSpc>
                <a:spcPct val="100000"/>
              </a:lnSpc>
              <a:spcBef>
                <a:spcPts val="0"/>
              </a:spcBef>
              <a:spcAft>
                <a:spcPts val="0"/>
              </a:spcAft>
            </a:defPPr>
            <a:lvl1pPr marR="0" lvl="0" algn="ctr" rtl="0" eaLnBrk="1" hangingPunct="1">
              <a:lnSpc>
                <a:spcPct val="100000"/>
              </a:lnSpc>
              <a:spcBef>
                <a:spcPts val="0"/>
              </a:spcBef>
              <a:spcAft>
                <a:spcPts val="0"/>
              </a:spcAft>
              <a:buClr>
                <a:schemeClr val="dk1"/>
              </a:buClr>
              <a:buSzPts val="3600"/>
              <a:buFont typeface="Arial"/>
              <a:buNone/>
              <a:defRPr sz="3600" b="0" i="0" u="none" strike="noStrike" cap="none">
                <a:solidFill>
                  <a:schemeClr val="dk1"/>
                </a:solidFill>
                <a:latin typeface="Arial"/>
                <a:ea typeface="Arial"/>
                <a:cs typeface="Arial"/>
                <a:sym typeface="Arial"/>
              </a:defRPr>
            </a:lvl1pPr>
            <a:lvl2pPr marR="0" lvl="1" algn="ctr" rtl="0" eaLnBrk="1" hangingPunct="1">
              <a:lnSpc>
                <a:spcPct val="100000"/>
              </a:lnSpc>
              <a:spcBef>
                <a:spcPts val="0"/>
              </a:spcBef>
              <a:spcAft>
                <a:spcPts val="0"/>
              </a:spcAft>
              <a:buClr>
                <a:schemeClr val="dk1"/>
              </a:buClr>
              <a:buSzPts val="3600"/>
              <a:buFont typeface="Arial"/>
              <a:buNone/>
              <a:defRPr sz="3600" b="0" i="0" u="none" strike="noStrike" cap="none">
                <a:solidFill>
                  <a:schemeClr val="dk1"/>
                </a:solidFill>
                <a:latin typeface="Arial"/>
                <a:ea typeface="Arial"/>
                <a:cs typeface="Arial"/>
                <a:sym typeface="Arial"/>
              </a:defRPr>
            </a:lvl2pPr>
            <a:lvl3pPr marR="0" lvl="2" algn="ctr" rtl="0" eaLnBrk="1" hangingPunct="1">
              <a:lnSpc>
                <a:spcPct val="100000"/>
              </a:lnSpc>
              <a:spcBef>
                <a:spcPts val="0"/>
              </a:spcBef>
              <a:spcAft>
                <a:spcPts val="0"/>
              </a:spcAft>
              <a:buClr>
                <a:schemeClr val="dk1"/>
              </a:buClr>
              <a:buSzPts val="3600"/>
              <a:buFont typeface="Arial"/>
              <a:buNone/>
              <a:defRPr sz="3600" b="0" i="0" u="none" strike="noStrike" cap="none">
                <a:solidFill>
                  <a:schemeClr val="dk1"/>
                </a:solidFill>
                <a:latin typeface="Arial"/>
                <a:ea typeface="Arial"/>
                <a:cs typeface="Arial"/>
                <a:sym typeface="Arial"/>
              </a:defRPr>
            </a:lvl3pPr>
            <a:lvl4pPr marR="0" lvl="3" algn="ctr" rtl="0" eaLnBrk="1" hangingPunct="1">
              <a:lnSpc>
                <a:spcPct val="100000"/>
              </a:lnSpc>
              <a:spcBef>
                <a:spcPts val="0"/>
              </a:spcBef>
              <a:spcAft>
                <a:spcPts val="0"/>
              </a:spcAft>
              <a:buClr>
                <a:schemeClr val="dk1"/>
              </a:buClr>
              <a:buSzPts val="3600"/>
              <a:buFont typeface="Arial"/>
              <a:buNone/>
              <a:defRPr sz="3600" b="0" i="0" u="none" strike="noStrike" cap="none">
                <a:solidFill>
                  <a:schemeClr val="dk1"/>
                </a:solidFill>
                <a:latin typeface="Arial"/>
                <a:ea typeface="Arial"/>
                <a:cs typeface="Arial"/>
                <a:sym typeface="Arial"/>
              </a:defRPr>
            </a:lvl4pPr>
            <a:lvl5pPr marR="0" lvl="4" algn="ctr" rtl="0" eaLnBrk="1" hangingPunct="1">
              <a:lnSpc>
                <a:spcPct val="100000"/>
              </a:lnSpc>
              <a:spcBef>
                <a:spcPts val="0"/>
              </a:spcBef>
              <a:spcAft>
                <a:spcPts val="0"/>
              </a:spcAft>
              <a:buClr>
                <a:schemeClr val="dk1"/>
              </a:buClr>
              <a:buSzPts val="3600"/>
              <a:buFont typeface="Arial"/>
              <a:buNone/>
              <a:defRPr sz="3600" b="0" i="0" u="none" strike="noStrike" cap="none">
                <a:solidFill>
                  <a:schemeClr val="dk1"/>
                </a:solidFill>
                <a:latin typeface="Arial"/>
                <a:ea typeface="Arial"/>
                <a:cs typeface="Arial"/>
                <a:sym typeface="Arial"/>
              </a:defRPr>
            </a:lvl5pPr>
            <a:lvl6pPr marR="0" lvl="5" algn="ctr" rtl="0" eaLnBrk="1" hangingPunct="1">
              <a:lnSpc>
                <a:spcPct val="100000"/>
              </a:lnSpc>
              <a:spcBef>
                <a:spcPts val="0"/>
              </a:spcBef>
              <a:spcAft>
                <a:spcPts val="0"/>
              </a:spcAft>
              <a:buClr>
                <a:schemeClr val="dk1"/>
              </a:buClr>
              <a:buSzPts val="3600"/>
              <a:buFont typeface="Arial"/>
              <a:buNone/>
              <a:defRPr sz="3600" b="0" i="0" u="none" strike="noStrike" cap="none">
                <a:solidFill>
                  <a:schemeClr val="dk1"/>
                </a:solidFill>
                <a:latin typeface="Arial"/>
                <a:ea typeface="Arial"/>
                <a:cs typeface="Arial"/>
                <a:sym typeface="Arial"/>
              </a:defRPr>
            </a:lvl6pPr>
            <a:lvl7pPr marR="0" lvl="6" algn="ctr" rtl="0" eaLnBrk="1" hangingPunct="1">
              <a:lnSpc>
                <a:spcPct val="100000"/>
              </a:lnSpc>
              <a:spcBef>
                <a:spcPts val="0"/>
              </a:spcBef>
              <a:spcAft>
                <a:spcPts val="0"/>
              </a:spcAft>
              <a:buClr>
                <a:schemeClr val="dk1"/>
              </a:buClr>
              <a:buSzPts val="3600"/>
              <a:buFont typeface="Arial"/>
              <a:buNone/>
              <a:defRPr sz="3600" b="0" i="0" u="none" strike="noStrike" cap="none">
                <a:solidFill>
                  <a:schemeClr val="dk1"/>
                </a:solidFill>
                <a:latin typeface="Arial"/>
                <a:ea typeface="Arial"/>
                <a:cs typeface="Arial"/>
                <a:sym typeface="Arial"/>
              </a:defRPr>
            </a:lvl7pPr>
            <a:lvl8pPr marR="0" lvl="7" algn="ctr" rtl="0" eaLnBrk="1" hangingPunct="1">
              <a:lnSpc>
                <a:spcPct val="100000"/>
              </a:lnSpc>
              <a:spcBef>
                <a:spcPts val="0"/>
              </a:spcBef>
              <a:spcAft>
                <a:spcPts val="0"/>
              </a:spcAft>
              <a:buClr>
                <a:schemeClr val="dk1"/>
              </a:buClr>
              <a:buSzPts val="3600"/>
              <a:buFont typeface="Arial"/>
              <a:buNone/>
              <a:defRPr sz="3600" b="0" i="0" u="none" strike="noStrike" cap="none">
                <a:solidFill>
                  <a:schemeClr val="dk1"/>
                </a:solidFill>
                <a:latin typeface="Arial"/>
                <a:ea typeface="Arial"/>
                <a:cs typeface="Arial"/>
                <a:sym typeface="Arial"/>
              </a:defRPr>
            </a:lvl8pPr>
            <a:lvl9pPr marR="0" lvl="8" algn="ctr" rtl="0" eaLnBrk="1" hangingPunct="1">
              <a:lnSpc>
                <a:spcPct val="100000"/>
              </a:lnSpc>
              <a:spcBef>
                <a:spcPts val="0"/>
              </a:spcBef>
              <a:spcAft>
                <a:spcPts val="0"/>
              </a:spcAft>
              <a:buClr>
                <a:schemeClr val="dk1"/>
              </a:buClr>
              <a:buSzPts val="3600"/>
              <a:buFont typeface="Arial"/>
              <a:buNone/>
              <a:defRPr sz="3600" b="0" i="0" u="none" strike="noStrike" cap="none">
                <a:solidFill>
                  <a:schemeClr val="dk1"/>
                </a:solidFill>
                <a:latin typeface="Arial"/>
                <a:ea typeface="Arial"/>
                <a:cs typeface="Arial"/>
                <a:sym typeface="Arial"/>
              </a:defRPr>
            </a:lvl9pPr>
          </a:lstStyle>
          <a:p>
            <a:r>
              <a:rPr lang="en-US" dirty="0">
                <a:solidFill>
                  <a:schemeClr val="bg1">
                    <a:lumMod val="95000"/>
                  </a:schemeClr>
                </a:solidFill>
                <a:latin typeface="Diwan Kufi" pitchFamily="2" charset="-78"/>
                <a:cs typeface="Diwan Kufi" pitchFamily="2" charset="-78"/>
              </a:rPr>
              <a:t>C</a:t>
            </a:r>
            <a:r>
              <a:rPr lang="en-KW" dirty="0">
                <a:solidFill>
                  <a:schemeClr val="bg1">
                    <a:lumMod val="95000"/>
                  </a:schemeClr>
                </a:solidFill>
                <a:latin typeface="Diwan Kufi" pitchFamily="2" charset="-78"/>
                <a:cs typeface="Diwan Kufi" pitchFamily="2" charset="-78"/>
              </a:rPr>
              <a:t>hronic   shoulder pain  in  the UK </a:t>
            </a:r>
          </a:p>
        </p:txBody>
      </p:sp>
      <p:sp>
        <p:nvSpPr>
          <p:cNvPr id="12" name="TextBox 11">
            <a:extLst>
              <a:ext uri="{FF2B5EF4-FFF2-40B4-BE49-F238E27FC236}">
                <a16:creationId xmlns:a16="http://schemas.microsoft.com/office/drawing/2014/main" id="{169D7C75-718E-4AB8-92EF-89AD25F153DF}"/>
              </a:ext>
            </a:extLst>
          </p:cNvPr>
          <p:cNvSpPr txBox="1"/>
          <p:nvPr/>
        </p:nvSpPr>
        <p:spPr>
          <a:xfrm>
            <a:off x="305500" y="2912907"/>
            <a:ext cx="2105104" cy="338554"/>
          </a:xfrm>
          <a:prstGeom prst="rect">
            <a:avLst/>
          </a:prstGeom>
          <a:noFill/>
        </p:spPr>
        <p:txBody>
          <a:bodyPr wrap="square" rtlCol="0">
            <a:spAutoFit/>
          </a:bodyPr>
          <a:lstStyle/>
          <a:p>
            <a:r>
              <a:rPr lang="en-KW" sz="1600" dirty="0">
                <a:solidFill>
                  <a:schemeClr val="bg1"/>
                </a:solidFill>
              </a:rPr>
              <a:t>Nouf Alotaibi, PhD</a:t>
            </a:r>
          </a:p>
        </p:txBody>
      </p:sp>
      <p:sp>
        <p:nvSpPr>
          <p:cNvPr id="2" name="Rectangle 1">
            <a:extLst>
              <a:ext uri="{FF2B5EF4-FFF2-40B4-BE49-F238E27FC236}">
                <a16:creationId xmlns:a16="http://schemas.microsoft.com/office/drawing/2014/main" id="{093D6318-E21D-B66B-7A53-E6A9571223A6}"/>
              </a:ext>
            </a:extLst>
          </p:cNvPr>
          <p:cNvSpPr/>
          <p:nvPr/>
        </p:nvSpPr>
        <p:spPr>
          <a:xfrm>
            <a:off x="17584" y="4691920"/>
            <a:ext cx="7737232" cy="5366480"/>
          </a:xfrm>
          <a:prstGeom prst="rect">
            <a:avLst/>
          </a:prstGeom>
          <a:noFill/>
          <a:ln>
            <a:solidFill>
              <a:srgbClr val="0070C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KW" dirty="0"/>
          </a:p>
        </p:txBody>
      </p:sp>
    </p:spTree>
    <p:extLst>
      <p:ext uri="{BB962C8B-B14F-4D97-AF65-F5344CB8AC3E}">
        <p14:creationId xmlns:p14="http://schemas.microsoft.com/office/powerpoint/2010/main" val="1761655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A9C3D4-4DF4-E0B2-DDC0-140711FFBB59}"/>
              </a:ext>
            </a:extLst>
          </p:cNvPr>
          <p:cNvSpPr>
            <a:spLocks noGrp="1"/>
          </p:cNvSpPr>
          <p:nvPr>
            <p:ph type="title"/>
          </p:nvPr>
        </p:nvSpPr>
        <p:spPr>
          <a:xfrm>
            <a:off x="-726736" y="-198101"/>
            <a:ext cx="3657598" cy="1646100"/>
          </a:xfrm>
        </p:spPr>
        <p:txBody>
          <a:bodyPr/>
          <a:lstStyle/>
          <a:p>
            <a:r>
              <a:rPr lang="en-KW" sz="3600" dirty="0">
                <a:solidFill>
                  <a:schemeClr val="tx1"/>
                </a:solidFill>
                <a:latin typeface="Diwan Kufi" pitchFamily="2" charset="-78"/>
                <a:cs typeface="Diwan Kufi" pitchFamily="2" charset="-78"/>
              </a:rPr>
              <a:t>Finding</a:t>
            </a:r>
            <a:r>
              <a:rPr lang="en-KW" sz="3600" dirty="0">
                <a:solidFill>
                  <a:schemeClr val="bg1"/>
                </a:solidFill>
                <a:latin typeface="Diwan Kufi" pitchFamily="2" charset="-78"/>
                <a:cs typeface="Diwan Kufi" pitchFamily="2" charset="-78"/>
              </a:rPr>
              <a:t>s </a:t>
            </a:r>
          </a:p>
        </p:txBody>
      </p:sp>
      <p:grpSp>
        <p:nvGrpSpPr>
          <p:cNvPr id="3" name="Group 2">
            <a:extLst>
              <a:ext uri="{FF2B5EF4-FFF2-40B4-BE49-F238E27FC236}">
                <a16:creationId xmlns:a16="http://schemas.microsoft.com/office/drawing/2014/main" id="{0F9394B9-C1CE-AE54-BC19-12A99FCA93A5}"/>
              </a:ext>
            </a:extLst>
          </p:cNvPr>
          <p:cNvGrpSpPr/>
          <p:nvPr/>
        </p:nvGrpSpPr>
        <p:grpSpPr>
          <a:xfrm>
            <a:off x="228602" y="5430614"/>
            <a:ext cx="3657598" cy="4627786"/>
            <a:chOff x="1919722" y="3900868"/>
            <a:chExt cx="3497638" cy="5198286"/>
          </a:xfrm>
        </p:grpSpPr>
        <p:pic>
          <p:nvPicPr>
            <p:cNvPr id="4" name="Picture 3">
              <a:extLst>
                <a:ext uri="{FF2B5EF4-FFF2-40B4-BE49-F238E27FC236}">
                  <a16:creationId xmlns:a16="http://schemas.microsoft.com/office/drawing/2014/main" id="{52236926-D7E7-34CC-BFE4-887178F04754}"/>
                </a:ext>
              </a:extLst>
            </p:cNvPr>
            <p:cNvPicPr>
              <a:picLocks noChangeAspect="1"/>
            </p:cNvPicPr>
            <p:nvPr/>
          </p:nvPicPr>
          <p:blipFill rotWithShape="1">
            <a:blip r:embed="rId2"/>
            <a:srcRect r="31558" b="-529"/>
            <a:stretch/>
          </p:blipFill>
          <p:spPr>
            <a:xfrm>
              <a:off x="1919722" y="3900868"/>
              <a:ext cx="3497638" cy="5198286"/>
            </a:xfrm>
            <a:prstGeom prst="rect">
              <a:avLst/>
            </a:prstGeom>
            <a:ln>
              <a:noFill/>
            </a:ln>
            <a:effectLst>
              <a:softEdge rad="112500"/>
            </a:effectLst>
          </p:spPr>
        </p:pic>
        <p:sp>
          <p:nvSpPr>
            <p:cNvPr id="5" name="Rectangle 4">
              <a:extLst>
                <a:ext uri="{FF2B5EF4-FFF2-40B4-BE49-F238E27FC236}">
                  <a16:creationId xmlns:a16="http://schemas.microsoft.com/office/drawing/2014/main" id="{B71CC001-EDF4-CC52-0F65-F13C448E90FC}"/>
                </a:ext>
              </a:extLst>
            </p:cNvPr>
            <p:cNvSpPr/>
            <p:nvPr/>
          </p:nvSpPr>
          <p:spPr>
            <a:xfrm>
              <a:off x="4960159" y="3900868"/>
              <a:ext cx="457201" cy="2377555"/>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7" name="TextBox 6">
            <a:extLst>
              <a:ext uri="{FF2B5EF4-FFF2-40B4-BE49-F238E27FC236}">
                <a16:creationId xmlns:a16="http://schemas.microsoft.com/office/drawing/2014/main" id="{41F3200B-4316-D714-19F4-BC8E398C3099}"/>
              </a:ext>
            </a:extLst>
          </p:cNvPr>
          <p:cNvSpPr txBox="1"/>
          <p:nvPr/>
        </p:nvSpPr>
        <p:spPr>
          <a:xfrm>
            <a:off x="114301" y="551843"/>
            <a:ext cx="7508629" cy="4878771"/>
          </a:xfrm>
          <a:prstGeom prst="rect">
            <a:avLst/>
          </a:prstGeom>
          <a:noFill/>
        </p:spPr>
        <p:txBody>
          <a:bodyPr wrap="square" rtlCol="0">
            <a:spAutoFit/>
          </a:bodyPr>
          <a:lstStyle/>
          <a:p>
            <a:pPr>
              <a:lnSpc>
                <a:spcPct val="200000"/>
              </a:lnSpc>
            </a:pPr>
            <a:endParaRPr lang="en-US" dirty="0">
              <a:solidFill>
                <a:srgbClr val="3F3F3F"/>
              </a:solidFill>
              <a:effectLst/>
              <a:latin typeface="+mn-lt"/>
            </a:endParaRPr>
          </a:p>
          <a:p>
            <a:pPr>
              <a:lnSpc>
                <a:spcPct val="200000"/>
              </a:lnSpc>
            </a:pPr>
            <a:r>
              <a:rPr lang="en-US" sz="1600" dirty="0">
                <a:solidFill>
                  <a:schemeClr val="tx1"/>
                </a:solidFill>
                <a:effectLst/>
                <a:latin typeface="+mn-lt"/>
              </a:rPr>
              <a:t>We found that one in 100 people aged 20 or more in the UK have chronic shoulder pain. The risk increases with age and women are more likely to have this condition compared to men. While the prevalence increased, the incidence decreased in the past 20 years in the UK. The prevalence and incidence are different between UK areas with Yorkshire and East England at the highest, suggesting an unequal burden of the condition in the UK.  </a:t>
            </a:r>
            <a:r>
              <a:rPr lang="en-US" sz="1600" dirty="0">
                <a:solidFill>
                  <a:schemeClr val="tx1"/>
                </a:solidFill>
                <a:latin typeface="+mn-lt"/>
              </a:rPr>
              <a:t>H</a:t>
            </a:r>
            <a:r>
              <a:rPr lang="en-US" sz="1600" dirty="0">
                <a:solidFill>
                  <a:schemeClr val="tx1"/>
                </a:solidFill>
                <a:effectLst/>
                <a:latin typeface="+mn-lt"/>
              </a:rPr>
              <a:t>aving insight into the burden of chronic shoulder pain in the UK might help to inform strategies to reduce the occurrence of this condition in the UK and to understand the impact of shoulder pain on primary healthcare utilization. </a:t>
            </a:r>
            <a:endParaRPr lang="en-KW" dirty="0"/>
          </a:p>
        </p:txBody>
      </p:sp>
      <p:sp>
        <p:nvSpPr>
          <p:cNvPr id="9" name="Rectangle 8">
            <a:extLst>
              <a:ext uri="{FF2B5EF4-FFF2-40B4-BE49-F238E27FC236}">
                <a16:creationId xmlns:a16="http://schemas.microsoft.com/office/drawing/2014/main" id="{F61C62CD-1874-30C7-E81F-1AED2FA358D3}"/>
              </a:ext>
            </a:extLst>
          </p:cNvPr>
          <p:cNvSpPr/>
          <p:nvPr/>
        </p:nvSpPr>
        <p:spPr>
          <a:xfrm>
            <a:off x="0" y="0"/>
            <a:ext cx="7737232" cy="10058400"/>
          </a:xfrm>
          <a:prstGeom prst="rect">
            <a:avLst/>
          </a:prstGeom>
          <a:noFill/>
          <a:ln>
            <a:solidFill>
              <a:srgbClr val="0070C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KW" dirty="0"/>
          </a:p>
        </p:txBody>
      </p:sp>
      <p:sp>
        <p:nvSpPr>
          <p:cNvPr id="8" name="TextBox 7">
            <a:extLst>
              <a:ext uri="{FF2B5EF4-FFF2-40B4-BE49-F238E27FC236}">
                <a16:creationId xmlns:a16="http://schemas.microsoft.com/office/drawing/2014/main" id="{B4826403-1FAF-D92C-21E8-2DD23D15D8E6}"/>
              </a:ext>
            </a:extLst>
          </p:cNvPr>
          <p:cNvSpPr txBox="1"/>
          <p:nvPr/>
        </p:nvSpPr>
        <p:spPr>
          <a:xfrm>
            <a:off x="4114802" y="8488740"/>
            <a:ext cx="3428996" cy="1323439"/>
          </a:xfrm>
          <a:prstGeom prst="rect">
            <a:avLst/>
          </a:prstGeom>
          <a:noFill/>
        </p:spPr>
        <p:txBody>
          <a:bodyPr wrap="square">
            <a:spAutoFit/>
          </a:bodyPr>
          <a:lstStyle/>
          <a:p>
            <a:r>
              <a:rPr lang="en-US" sz="1600" dirty="0">
                <a:solidFill>
                  <a:schemeClr val="tx1"/>
                </a:solidFill>
                <a:effectLst/>
                <a:latin typeface="+mn-lt"/>
              </a:rPr>
              <a:t>The occurrence of chronic shoulder pain </a:t>
            </a:r>
            <a:r>
              <a:rPr lang="en-US" sz="1600" dirty="0">
                <a:solidFill>
                  <a:schemeClr val="tx1"/>
                </a:solidFill>
                <a:latin typeface="+mn-lt"/>
              </a:rPr>
              <a:t>i</a:t>
            </a:r>
            <a:r>
              <a:rPr lang="en-US" sz="1600" dirty="0">
                <a:solidFill>
                  <a:schemeClr val="tx1"/>
                </a:solidFill>
                <a:effectLst/>
                <a:latin typeface="+mn-lt"/>
              </a:rPr>
              <a:t>n UK areas in 2019 </a:t>
            </a:r>
            <a:r>
              <a:rPr lang="en-US" sz="1600" b="1" dirty="0">
                <a:solidFill>
                  <a:schemeClr val="tx1"/>
                </a:solidFill>
                <a:effectLst/>
                <a:latin typeface="+mn-lt"/>
              </a:rPr>
              <a:t>(</a:t>
            </a:r>
            <a:r>
              <a:rPr lang="en-US" sz="1600" b="1" i="0" u="none" strike="noStrike" dirty="0">
                <a:solidFill>
                  <a:srgbClr val="202124"/>
                </a:solidFill>
                <a:effectLst/>
                <a:highlight>
                  <a:srgbClr val="FFFFFF"/>
                </a:highlight>
                <a:latin typeface="+mn-lt"/>
              </a:rPr>
              <a:t> </a:t>
            </a:r>
            <a:r>
              <a:rPr lang="en-US" sz="1600" b="1" i="0" u="none" strike="noStrike" dirty="0">
                <a:solidFill>
                  <a:srgbClr val="040C28"/>
                </a:solidFill>
                <a:effectLst/>
                <a:latin typeface="+mn-lt"/>
              </a:rPr>
              <a:t>dark shades indicate high occurrence / Light shade indicate low occurrence)</a:t>
            </a:r>
            <a:endParaRPr lang="en-KW" sz="1600" b="1" dirty="0">
              <a:latin typeface="+mn-lt"/>
            </a:endParaRPr>
          </a:p>
        </p:txBody>
      </p:sp>
    </p:spTree>
    <p:extLst>
      <p:ext uri="{BB962C8B-B14F-4D97-AF65-F5344CB8AC3E}">
        <p14:creationId xmlns:p14="http://schemas.microsoft.com/office/powerpoint/2010/main" val="38627666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A9C3D4-4DF4-E0B2-DDC0-140711FFBB59}"/>
              </a:ext>
            </a:extLst>
          </p:cNvPr>
          <p:cNvSpPr>
            <a:spLocks noGrp="1"/>
          </p:cNvSpPr>
          <p:nvPr>
            <p:ph type="title"/>
          </p:nvPr>
        </p:nvSpPr>
        <p:spPr>
          <a:xfrm>
            <a:off x="-104930" y="108785"/>
            <a:ext cx="4290648" cy="1646100"/>
          </a:xfrm>
        </p:spPr>
        <p:txBody>
          <a:bodyPr/>
          <a:lstStyle/>
          <a:p>
            <a:r>
              <a:rPr lang="en-KW" sz="3600" dirty="0">
                <a:solidFill>
                  <a:schemeClr val="tx1"/>
                </a:solidFill>
                <a:latin typeface="Diwan Kufi" pitchFamily="2" charset="-78"/>
                <a:cs typeface="Diwan Kufi" pitchFamily="2" charset="-78"/>
              </a:rPr>
              <a:t>Acknowledgment </a:t>
            </a:r>
          </a:p>
        </p:txBody>
      </p:sp>
      <p:sp>
        <p:nvSpPr>
          <p:cNvPr id="4" name="TextBox 3">
            <a:extLst>
              <a:ext uri="{FF2B5EF4-FFF2-40B4-BE49-F238E27FC236}">
                <a16:creationId xmlns:a16="http://schemas.microsoft.com/office/drawing/2014/main" id="{EBC80AAF-1FAB-D9E5-2056-D19E044D9DA3}"/>
              </a:ext>
            </a:extLst>
          </p:cNvPr>
          <p:cNvSpPr txBox="1"/>
          <p:nvPr/>
        </p:nvSpPr>
        <p:spPr>
          <a:xfrm>
            <a:off x="120894" y="1733682"/>
            <a:ext cx="7495443" cy="1985672"/>
          </a:xfrm>
          <a:prstGeom prst="rect">
            <a:avLst/>
          </a:prstGeom>
          <a:noFill/>
          <a:effectLst>
            <a:softEdge rad="0"/>
          </a:effectLst>
        </p:spPr>
        <p:txBody>
          <a:bodyPr wrap="square">
            <a:spAutoFit/>
          </a:bodyPr>
          <a:lstStyle/>
          <a:p>
            <a:pPr>
              <a:lnSpc>
                <a:spcPct val="200000"/>
              </a:lnSpc>
            </a:pPr>
            <a:r>
              <a:rPr lang="en-US" sz="1600" dirty="0">
                <a:solidFill>
                  <a:schemeClr val="tx1"/>
                </a:solidFill>
                <a:effectLst/>
                <a:latin typeface="+mn-lt"/>
              </a:rPr>
              <a:t>We would like to thank all participants for their involvement in this study, the University of Nottingham for sponsoring this project, Kuwait Cultural Office for the PhD studentship and Dr. Barbara Iyen</a:t>
            </a:r>
            <a:r>
              <a:rPr lang="en-US" sz="1600" dirty="0">
                <a:solidFill>
                  <a:schemeClr val="tx1"/>
                </a:solidFill>
                <a:latin typeface="+mn-lt"/>
              </a:rPr>
              <a:t> </a:t>
            </a:r>
            <a:r>
              <a:rPr lang="en-US" sz="1600" dirty="0">
                <a:solidFill>
                  <a:schemeClr val="tx1"/>
                </a:solidFill>
                <a:effectLst/>
                <a:latin typeface="+mn-lt"/>
              </a:rPr>
              <a:t>for advice on the diagnosis of chronic shoulder pain.</a:t>
            </a:r>
          </a:p>
        </p:txBody>
      </p:sp>
      <p:sp>
        <p:nvSpPr>
          <p:cNvPr id="3" name="TextBox 4">
            <a:extLst>
              <a:ext uri="{FF2B5EF4-FFF2-40B4-BE49-F238E27FC236}">
                <a16:creationId xmlns:a16="http://schemas.microsoft.com/office/drawing/2014/main" id="{A3F7FC36-0FDA-19E1-E48F-119C82AFBBFC}"/>
              </a:ext>
            </a:extLst>
          </p:cNvPr>
          <p:cNvSpPr txBox="1"/>
          <p:nvPr/>
        </p:nvSpPr>
        <p:spPr>
          <a:xfrm>
            <a:off x="2838972" y="9424380"/>
            <a:ext cx="5353305" cy="634020"/>
          </a:xfrm>
          <a:prstGeom prst="rect">
            <a:avLst/>
          </a:prstGeom>
          <a:noFill/>
          <a:ln cap="rnd">
            <a:noFill/>
          </a:ln>
        </p:spPr>
        <p:txBody>
          <a:bodyPr vert="horz" wrap="square" lIns="384048" tIns="192024" rIns="384048" bIns="192024" anchor="t" anchorCtr="1" compatLnSpc="1">
            <a:spAutoFit/>
          </a:bodyPr>
          <a:lstStyle/>
          <a:p>
            <a:pPr algn="ctr" defTabSz="1920240">
              <a:defRPr sz="1800" b="0" i="0" u="none" strike="noStrike" kern="0" cap="none" spc="0" baseline="0">
                <a:solidFill>
                  <a:srgbClr val="000000"/>
                </a:solidFill>
                <a:uFillTx/>
              </a:defRPr>
            </a:pPr>
            <a:r>
              <a:rPr lang="en-KW" sz="1600" dirty="0">
                <a:latin typeface="+mn-lt"/>
                <a:ea typeface="Times New Roman" pitchFamily="18"/>
              </a:rPr>
              <a:t>For contact: Nouf.Alotaibi@nottingham.ac.uk</a:t>
            </a:r>
          </a:p>
        </p:txBody>
      </p:sp>
      <p:sp>
        <p:nvSpPr>
          <p:cNvPr id="5" name="Rectangle 4">
            <a:extLst>
              <a:ext uri="{FF2B5EF4-FFF2-40B4-BE49-F238E27FC236}">
                <a16:creationId xmlns:a16="http://schemas.microsoft.com/office/drawing/2014/main" id="{D8FE7F1A-CDE8-A07A-37DC-D707FD0A264B}"/>
              </a:ext>
            </a:extLst>
          </p:cNvPr>
          <p:cNvSpPr/>
          <p:nvPr/>
        </p:nvSpPr>
        <p:spPr>
          <a:xfrm>
            <a:off x="0" y="0"/>
            <a:ext cx="7737232" cy="10058400"/>
          </a:xfrm>
          <a:prstGeom prst="rect">
            <a:avLst/>
          </a:prstGeom>
          <a:noFill/>
          <a:ln>
            <a:solidFill>
              <a:srgbClr val="0070C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KW" dirty="0"/>
          </a:p>
        </p:txBody>
      </p:sp>
    </p:spTree>
    <p:extLst>
      <p:ext uri="{BB962C8B-B14F-4D97-AF65-F5344CB8AC3E}">
        <p14:creationId xmlns:p14="http://schemas.microsoft.com/office/powerpoint/2010/main" val="38806918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A9C3D4-4DF4-E0B2-DDC0-140711FFBB59}"/>
              </a:ext>
            </a:extLst>
          </p:cNvPr>
          <p:cNvSpPr>
            <a:spLocks noGrp="1"/>
          </p:cNvSpPr>
          <p:nvPr>
            <p:ph type="title"/>
          </p:nvPr>
        </p:nvSpPr>
        <p:spPr>
          <a:xfrm>
            <a:off x="-104930" y="108785"/>
            <a:ext cx="4290648" cy="1646100"/>
          </a:xfrm>
        </p:spPr>
        <p:txBody>
          <a:bodyPr/>
          <a:lstStyle/>
          <a:p>
            <a:r>
              <a:rPr lang="en-KW" sz="3600" dirty="0">
                <a:solidFill>
                  <a:schemeClr val="tx1"/>
                </a:solidFill>
                <a:latin typeface="Diwan Kufi" pitchFamily="2" charset="-78"/>
                <a:cs typeface="Diwan Kufi" pitchFamily="2" charset="-78"/>
              </a:rPr>
              <a:t>Questions </a:t>
            </a:r>
          </a:p>
        </p:txBody>
      </p:sp>
      <p:sp>
        <p:nvSpPr>
          <p:cNvPr id="4" name="TextBox 3">
            <a:extLst>
              <a:ext uri="{FF2B5EF4-FFF2-40B4-BE49-F238E27FC236}">
                <a16:creationId xmlns:a16="http://schemas.microsoft.com/office/drawing/2014/main" id="{EBC80AAF-1FAB-D9E5-2056-D19E044D9DA3}"/>
              </a:ext>
            </a:extLst>
          </p:cNvPr>
          <p:cNvSpPr txBox="1"/>
          <p:nvPr/>
        </p:nvSpPr>
        <p:spPr>
          <a:xfrm>
            <a:off x="120894" y="1733682"/>
            <a:ext cx="7495443" cy="5494325"/>
          </a:xfrm>
          <a:prstGeom prst="rect">
            <a:avLst/>
          </a:prstGeom>
          <a:noFill/>
          <a:effectLst>
            <a:softEdge rad="0"/>
          </a:effectLst>
        </p:spPr>
        <p:txBody>
          <a:bodyPr wrap="square">
            <a:spAutoFit/>
          </a:bodyPr>
          <a:lstStyle/>
          <a:p>
            <a:pPr marL="342900" indent="-342900">
              <a:lnSpc>
                <a:spcPct val="200000"/>
              </a:lnSpc>
              <a:buFont typeface="+mj-lt"/>
              <a:buAutoNum type="arabicPeriod"/>
            </a:pPr>
            <a:r>
              <a:rPr lang="en-US" sz="1800" dirty="0">
                <a:latin typeface="+mn-lt"/>
                <a:ea typeface="Times New Roman" panose="02020603050405020304" pitchFamily="18" charset="0"/>
              </a:rPr>
              <a:t>Do you think the results were presented in a clear and understandable way? </a:t>
            </a:r>
            <a:r>
              <a:rPr lang="en-KW" sz="1800" dirty="0">
                <a:effectLst/>
                <a:latin typeface="+mn-lt"/>
                <a:ea typeface="Times New Roman" panose="02020603050405020304" pitchFamily="18" charset="0"/>
              </a:rPr>
              <a:t>Yes/No</a:t>
            </a:r>
            <a:r>
              <a:rPr lang="en-KW" sz="1800" dirty="0">
                <a:latin typeface="+mn-lt"/>
                <a:ea typeface="Times New Roman" panose="02020603050405020304" pitchFamily="18" charset="0"/>
              </a:rPr>
              <a:t> . </a:t>
            </a:r>
            <a:r>
              <a:rPr lang="en-US" sz="1800" dirty="0">
                <a:solidFill>
                  <a:schemeClr val="tx1"/>
                </a:solidFill>
                <a:latin typeface="+mn-lt"/>
                <a:ea typeface="Times New Roman" panose="02020603050405020304" pitchFamily="18" charset="0"/>
              </a:rPr>
              <a:t>I</a:t>
            </a:r>
            <a:r>
              <a:rPr lang="en-KW" sz="1800" dirty="0">
                <a:solidFill>
                  <a:schemeClr val="tx1"/>
                </a:solidFill>
                <a:latin typeface="+mn-lt"/>
                <a:ea typeface="Times New Roman" panose="02020603050405020304" pitchFamily="18" charset="0"/>
              </a:rPr>
              <a:t>f no, How this could be improved ______________________  </a:t>
            </a:r>
            <a:endParaRPr lang="en-US" sz="1800" dirty="0">
              <a:solidFill>
                <a:schemeClr val="tx1"/>
              </a:solidFill>
              <a:latin typeface="+mn-lt"/>
              <a:ea typeface="Times New Roman" panose="02020603050405020304" pitchFamily="18" charset="0"/>
            </a:endParaRPr>
          </a:p>
          <a:p>
            <a:pPr marL="342900" lvl="0" indent="-342900" rtl="0">
              <a:lnSpc>
                <a:spcPct val="200000"/>
              </a:lnSpc>
              <a:buFont typeface="+mj-lt"/>
              <a:buAutoNum type="arabicPeriod"/>
            </a:pPr>
            <a:r>
              <a:rPr lang="en-KW" sz="1800" dirty="0">
                <a:effectLst/>
                <a:latin typeface="Arial" panose="020B0604020202020204" pitchFamily="34" charset="0"/>
                <a:ea typeface="Times New Roman" panose="02020603050405020304" pitchFamily="18" charset="0"/>
              </a:rPr>
              <a:t>Do you think this project is worth doing? Yes/No</a:t>
            </a:r>
            <a:endParaRPr lang="en-KW" sz="1800" dirty="0">
              <a:effectLst/>
              <a:latin typeface="Times New Roman" panose="02020603050405020304" pitchFamily="18" charset="0"/>
              <a:ea typeface="Times New Roman" panose="02020603050405020304" pitchFamily="18" charset="0"/>
            </a:endParaRPr>
          </a:p>
          <a:p>
            <a:pPr marL="342900" lvl="0" indent="-342900">
              <a:lnSpc>
                <a:spcPct val="200000"/>
              </a:lnSpc>
              <a:buFont typeface="+mj-lt"/>
              <a:buAutoNum type="arabicPeriod"/>
            </a:pPr>
            <a:r>
              <a:rPr lang="en-US" sz="1800" dirty="0">
                <a:effectLst/>
                <a:latin typeface="Arial" panose="020B0604020202020204" pitchFamily="34" charset="0"/>
                <a:ea typeface="Times New Roman" panose="02020603050405020304" pitchFamily="18" charset="0"/>
              </a:rPr>
              <a:t>Do you think this research will benefit patients with chronic shoulder pain, YES/No.  if so, how? ­­­____________________</a:t>
            </a:r>
            <a:endParaRPr lang="en-KW" sz="1800" dirty="0">
              <a:effectLst/>
              <a:latin typeface="Times New Roman" panose="02020603050405020304" pitchFamily="18" charset="0"/>
              <a:ea typeface="Times New Roman" panose="02020603050405020304" pitchFamily="18" charset="0"/>
            </a:endParaRPr>
          </a:p>
          <a:p>
            <a:pPr marL="342900" lvl="0" indent="-342900">
              <a:lnSpc>
                <a:spcPct val="200000"/>
              </a:lnSpc>
              <a:buFont typeface="+mj-lt"/>
              <a:buAutoNum type="arabicPeriod"/>
            </a:pPr>
            <a:r>
              <a:rPr lang="en-KW" sz="1800" dirty="0">
                <a:effectLst/>
                <a:latin typeface="Arial" panose="020B0604020202020204" pitchFamily="34" charset="0"/>
                <a:ea typeface="Times New Roman" panose="02020603050405020304" pitchFamily="18" charset="0"/>
              </a:rPr>
              <a:t> Is there any part of this study that needs to be improved or have we missed anything that you think important?  ___________________________</a:t>
            </a:r>
            <a:endParaRPr lang="en-KW" sz="1800" dirty="0">
              <a:effectLst/>
              <a:latin typeface="Times New Roman" panose="02020603050405020304" pitchFamily="18" charset="0"/>
              <a:ea typeface="Times New Roman" panose="02020603050405020304" pitchFamily="18" charset="0"/>
            </a:endParaRPr>
          </a:p>
          <a:p>
            <a:pPr>
              <a:lnSpc>
                <a:spcPct val="200000"/>
              </a:lnSpc>
            </a:pPr>
            <a:endParaRPr lang="en-US" sz="1600" dirty="0">
              <a:solidFill>
                <a:schemeClr val="tx1"/>
              </a:solidFill>
              <a:effectLst/>
              <a:latin typeface="+mn-lt"/>
            </a:endParaRPr>
          </a:p>
        </p:txBody>
      </p:sp>
      <p:sp>
        <p:nvSpPr>
          <p:cNvPr id="3" name="TextBox 4">
            <a:extLst>
              <a:ext uri="{FF2B5EF4-FFF2-40B4-BE49-F238E27FC236}">
                <a16:creationId xmlns:a16="http://schemas.microsoft.com/office/drawing/2014/main" id="{A3F7FC36-0FDA-19E1-E48F-119C82AFBBFC}"/>
              </a:ext>
            </a:extLst>
          </p:cNvPr>
          <p:cNvSpPr txBox="1"/>
          <p:nvPr/>
        </p:nvSpPr>
        <p:spPr>
          <a:xfrm>
            <a:off x="2838972" y="9424380"/>
            <a:ext cx="5353305" cy="634020"/>
          </a:xfrm>
          <a:prstGeom prst="rect">
            <a:avLst/>
          </a:prstGeom>
          <a:noFill/>
          <a:ln cap="rnd">
            <a:noFill/>
          </a:ln>
        </p:spPr>
        <p:txBody>
          <a:bodyPr vert="horz" wrap="square" lIns="384048" tIns="192024" rIns="384048" bIns="192024" anchor="t" anchorCtr="1" compatLnSpc="1">
            <a:spAutoFit/>
          </a:bodyPr>
          <a:lstStyle/>
          <a:p>
            <a:pPr algn="ctr" defTabSz="1920240">
              <a:defRPr sz="1800" b="0" i="0" u="none" strike="noStrike" kern="0" cap="none" spc="0" baseline="0">
                <a:solidFill>
                  <a:srgbClr val="000000"/>
                </a:solidFill>
                <a:uFillTx/>
              </a:defRPr>
            </a:pPr>
            <a:r>
              <a:rPr lang="en-KW" sz="1600" dirty="0">
                <a:latin typeface="+mn-lt"/>
                <a:ea typeface="Times New Roman" pitchFamily="18"/>
              </a:rPr>
              <a:t>For contact: Nouf.Alotaibi@nottingham.ac.uk</a:t>
            </a:r>
          </a:p>
        </p:txBody>
      </p:sp>
      <p:sp>
        <p:nvSpPr>
          <p:cNvPr id="5" name="Rectangle 4">
            <a:extLst>
              <a:ext uri="{FF2B5EF4-FFF2-40B4-BE49-F238E27FC236}">
                <a16:creationId xmlns:a16="http://schemas.microsoft.com/office/drawing/2014/main" id="{D8FE7F1A-CDE8-A07A-37DC-D707FD0A264B}"/>
              </a:ext>
            </a:extLst>
          </p:cNvPr>
          <p:cNvSpPr/>
          <p:nvPr/>
        </p:nvSpPr>
        <p:spPr>
          <a:xfrm>
            <a:off x="0" y="0"/>
            <a:ext cx="7737232" cy="10058400"/>
          </a:xfrm>
          <a:prstGeom prst="rect">
            <a:avLst/>
          </a:prstGeom>
          <a:noFill/>
          <a:ln>
            <a:solidFill>
              <a:srgbClr val="0070C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KW" dirty="0"/>
          </a:p>
        </p:txBody>
      </p:sp>
    </p:spTree>
    <p:extLst>
      <p:ext uri="{BB962C8B-B14F-4D97-AF65-F5344CB8AC3E}">
        <p14:creationId xmlns:p14="http://schemas.microsoft.com/office/powerpoint/2010/main" val="2280601745"/>
      </p:ext>
    </p:extLst>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_30740568_TF16411071" id="{03F4075A-E095-4BBE-8367-00BB6F776A29}" vid="{63DC5EB3-91A9-4ADB-9555-8025BC1D1788}"/>
    </a:ext>
  </a:ext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How to ace an online interview</Template>
  <TotalTime>954</TotalTime>
  <Words>489</Words>
  <Application>Microsoft Office PowerPoint</Application>
  <PresentationFormat>Custom</PresentationFormat>
  <Paragraphs>19</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Diwan Kufi</vt:lpstr>
      <vt:lpstr>Times New Roman</vt:lpstr>
      <vt:lpstr>Simple Light</vt:lpstr>
      <vt:lpstr>PowerPoint Presentation</vt:lpstr>
      <vt:lpstr>Findings </vt:lpstr>
      <vt:lpstr>Acknowledgment </vt:lpstr>
      <vt:lpstr>Questions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Nouf Al-Otaibi</dc:creator>
  <cp:lastModifiedBy>Chloe Kremidas</cp:lastModifiedBy>
  <cp:revision>17</cp:revision>
  <dcterms:created xsi:type="dcterms:W3CDTF">2024-02-23T11:02:46Z</dcterms:created>
  <dcterms:modified xsi:type="dcterms:W3CDTF">2024-11-14T13:39:02Z</dcterms:modified>
</cp:coreProperties>
</file>